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60" r:id="rId4"/>
    <p:sldId id="258" r:id="rId5"/>
    <p:sldId id="263" r:id="rId6"/>
    <p:sldId id="262" r:id="rId7"/>
    <p:sldId id="271" r:id="rId8"/>
    <p:sldId id="274" r:id="rId9"/>
    <p:sldId id="270" r:id="rId10"/>
    <p:sldId id="275" r:id="rId11"/>
    <p:sldId id="259" r:id="rId12"/>
    <p:sldId id="277" r:id="rId13"/>
    <p:sldId id="264" r:id="rId14"/>
    <p:sldId id="266" r:id="rId15"/>
  </p:sldIdLst>
  <p:sldSz cx="9144000" cy="5143500" type="screen16x9"/>
  <p:notesSz cx="6858000" cy="9144000"/>
  <p:embeddedFontLst>
    <p:embeddedFont>
      <p:font typeface="Maven Pro" pitchFamily="2" charset="77"/>
      <p:regular r:id="rId17"/>
      <p:bold r:id="rId18"/>
    </p:embeddedFont>
    <p:embeddedFont>
      <p:font typeface="Nunito" pitchFamily="2" charset="77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A47F9D-8ACD-4073-9379-16F81FDDA29F}">
  <a:tblStyle styleId="{5DA47F9D-8ACD-4073-9379-16F81FDDA2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79"/>
    <p:restoredTop sz="94626"/>
  </p:normalViewPr>
  <p:slideViewPr>
    <p:cSldViewPr snapToGrid="0">
      <p:cViewPr varScale="1">
        <p:scale>
          <a:sx n="211" d="100"/>
          <a:sy n="211" d="100"/>
        </p:scale>
        <p:origin x="600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d933c8c4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d933c8c4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953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9090756a_1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9090756a_1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677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9090756a_1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9090756a_1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5b09a965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5b09a965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9090756a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9090756a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9090756a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9090756a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9090756a_1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e9090756a_1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9090756a_1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e9090756a_1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393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d933c8c4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d933c8c4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556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9090756a_1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e9090756a_1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61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Ashima-GC/bdat-1004-dpfp/tree/main" TargetMode="External"/><Relationship Id="rId4" Type="http://schemas.openxmlformats.org/officeDocument/2006/relationships/hyperlink" Target="http://34.68.154.255:800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ckY4cg6vfc?feature=oembed" TargetMode="Externa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265541" y="1122860"/>
            <a:ext cx="5632032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Tesco Finance Dashboard |</a:t>
            </a:r>
            <a:br>
              <a:rPr lang="en" dirty="0"/>
            </a:br>
            <a:r>
              <a:rPr lang="en" dirty="0"/>
              <a:t>Final Project</a:t>
            </a:r>
            <a:endParaRPr dirty="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185761" y="351652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BDAT 1004 | Data Programming</a:t>
            </a:r>
            <a:br>
              <a:rPr lang="en" dirty="0"/>
            </a:br>
            <a:r>
              <a:rPr lang="en" dirty="0"/>
              <a:t>by Group -3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</a:rPr>
              <a:t>Deployment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379" name="Google Shape;379;p22"/>
          <p:cNvSpPr txBox="1">
            <a:spLocks noGrp="1"/>
          </p:cNvSpPr>
          <p:nvPr>
            <p:ph type="body" idx="1"/>
          </p:nvPr>
        </p:nvSpPr>
        <p:spPr>
          <a:xfrm>
            <a:off x="183509" y="1460826"/>
            <a:ext cx="3905514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dirty="0">
                <a:solidFill>
                  <a:schemeClr val="bg1"/>
                </a:solidFill>
              </a:rPr>
              <a:t>Seamless deployed via Google cloud platform 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383" name="Google Shape;383;p22"/>
          <p:cNvCxnSpPr>
            <a:cxnSpLocks/>
          </p:cNvCxnSpPr>
          <p:nvPr/>
        </p:nvCxnSpPr>
        <p:spPr>
          <a:xfrm>
            <a:off x="6214450" y="3052776"/>
            <a:ext cx="0" cy="6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239E644-4F2A-A10F-8C25-202102ADC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85" y="385194"/>
            <a:ext cx="3819134" cy="120440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7" name="Picture 6" descr="A close-up of a card&#10;&#10;Description automatically generated">
            <a:extLst>
              <a:ext uri="{FF2B5EF4-FFF2-40B4-BE49-F238E27FC236}">
                <a16:creationId xmlns:a16="http://schemas.microsoft.com/office/drawing/2014/main" id="{F9BAF7FA-5F41-D59D-2ECE-60F0645F5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4" y="1974228"/>
            <a:ext cx="4434836" cy="149782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8" name="Picture 7" descr="A graph on a screen&#10;&#10;Description automatically generated">
            <a:extLst>
              <a:ext uri="{FF2B5EF4-FFF2-40B4-BE49-F238E27FC236}">
                <a16:creationId xmlns:a16="http://schemas.microsoft.com/office/drawing/2014/main" id="{A6EF93BB-0469-B694-5BFE-5C1F736A3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667" y="1800177"/>
            <a:ext cx="3226252" cy="184592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3DC187-45F2-242E-2C23-43632DEF592C}"/>
              </a:ext>
            </a:extLst>
          </p:cNvPr>
          <p:cNvCxnSpPr>
            <a:cxnSpLocks/>
          </p:cNvCxnSpPr>
          <p:nvPr/>
        </p:nvCxnSpPr>
        <p:spPr>
          <a:xfrm>
            <a:off x="5973097" y="1370492"/>
            <a:ext cx="0" cy="53205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graph on a screen&#10;&#10;Description automatically generated">
            <a:extLst>
              <a:ext uri="{FF2B5EF4-FFF2-40B4-BE49-F238E27FC236}">
                <a16:creationId xmlns:a16="http://schemas.microsoft.com/office/drawing/2014/main" id="{5F6969C3-6685-7ADF-CCC7-7E18FAC39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179" y="3359976"/>
            <a:ext cx="2930666" cy="17403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01E8DB-9C2E-4C3E-ECC7-CA82B55E9554}"/>
              </a:ext>
            </a:extLst>
          </p:cNvPr>
          <p:cNvCxnSpPr/>
          <p:nvPr/>
        </p:nvCxnSpPr>
        <p:spPr>
          <a:xfrm>
            <a:off x="339213" y="1800177"/>
            <a:ext cx="3377381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355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16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6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3" name="Google Shape;303;p16"/>
          <p:cNvSpPr txBox="1">
            <a:spLocks noGrp="1"/>
          </p:cNvSpPr>
          <p:nvPr>
            <p:ph type="body" idx="2"/>
          </p:nvPr>
        </p:nvSpPr>
        <p:spPr>
          <a:xfrm>
            <a:off x="4585349" y="66368"/>
            <a:ext cx="4558652" cy="4465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/>
              <a:t>Our intuitive stocks dashboard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/>
              <a:t>URL - </a:t>
            </a:r>
            <a:r>
              <a:rPr lang="en-CA" sz="2000" dirty="0">
                <a:hlinkClick r:id="rId4"/>
              </a:rPr>
              <a:t>http://34.68.154.255:8000/</a:t>
            </a:r>
            <a:endParaRPr lang="en-CA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/>
              <a:t>GitHub Repo - </a:t>
            </a:r>
            <a:r>
              <a:rPr lang="en-CA" sz="2000" dirty="0">
                <a:hlinkClick r:id="rId5"/>
              </a:rPr>
              <a:t>https://github.com/Ashima-GC/bdat-1004-dpfp/tree/main</a:t>
            </a:r>
            <a:endParaRPr lang="en-CA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Recording #19">
            <a:hlinkClick r:id="" action="ppaction://media"/>
            <a:extLst>
              <a:ext uri="{FF2B5EF4-FFF2-40B4-BE49-F238E27FC236}">
                <a16:creationId xmlns:a16="http://schemas.microsoft.com/office/drawing/2014/main" id="{5FE12AC8-74A2-1326-4D83-811664D4CE3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03642" y="897411"/>
            <a:ext cx="5042657" cy="28491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35844B9-25B5-5E45-937E-9828632F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8" y="194371"/>
            <a:ext cx="4402442" cy="508082"/>
          </a:xfrm>
        </p:spPr>
        <p:txBody>
          <a:bodyPr>
            <a:normAutofit fontScale="90000"/>
          </a:bodyPr>
          <a:lstStyle/>
          <a:p>
            <a:r>
              <a:rPr lang="en-US" dirty="0"/>
              <a:t>YouTube Link</a:t>
            </a:r>
          </a:p>
        </p:txBody>
      </p:sp>
    </p:spTree>
    <p:extLst>
      <p:ext uri="{BB962C8B-B14F-4D97-AF65-F5344CB8AC3E}">
        <p14:creationId xmlns:p14="http://schemas.microsoft.com/office/powerpoint/2010/main" val="195399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Questions?</a:t>
            </a:r>
            <a:br>
              <a:rPr lang="en-CA" dirty="0"/>
            </a:br>
            <a:br>
              <a:rPr lang="en-CA" dirty="0"/>
            </a:br>
            <a:br>
              <a:rPr lang="en-CA" dirty="0"/>
            </a:br>
            <a:r>
              <a:rPr lang="en-CA" dirty="0"/>
              <a:t> </a:t>
            </a:r>
            <a:br>
              <a:rPr lang="en-CA" dirty="0"/>
            </a:br>
            <a:br>
              <a:rPr lang="en-CA" dirty="0"/>
            </a:b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ite Brick Wall Pictures | Download Free Images on Unsplash">
            <a:extLst>
              <a:ext uri="{FF2B5EF4-FFF2-40B4-BE49-F238E27FC236}">
                <a16:creationId xmlns:a16="http://schemas.microsoft.com/office/drawing/2014/main" id="{FC689E53-71D8-D9D0-4FDE-E60F37DAE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0" name="Google Shape;390;p23"/>
          <p:cNvSpPr txBox="1">
            <a:spLocks noGrp="1"/>
          </p:cNvSpPr>
          <p:nvPr>
            <p:ph type="title"/>
          </p:nvPr>
        </p:nvSpPr>
        <p:spPr>
          <a:xfrm>
            <a:off x="784822" y="298006"/>
            <a:ext cx="443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500" b="1" dirty="0">
                <a:solidFill>
                  <a:schemeClr val="tx1"/>
                </a:solidFill>
              </a:rPr>
              <a:t>Thank you !</a:t>
            </a:r>
            <a:endParaRPr sz="4500" dirty="0">
              <a:solidFill>
                <a:schemeClr val="tx1"/>
              </a:solidFill>
            </a:endParaRPr>
          </a:p>
        </p:txBody>
      </p:sp>
      <p:pic>
        <p:nvPicPr>
          <p:cNvPr id="1028" name="Picture 4" descr="Pen Writing Images - Free Download on Freepik">
            <a:extLst>
              <a:ext uri="{FF2B5EF4-FFF2-40B4-BE49-F238E27FC236}">
                <a16:creationId xmlns:a16="http://schemas.microsoft.com/office/drawing/2014/main" id="{CE9BFE45-CEBD-8B17-A762-369FE3E0E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8750" y1="83650" x2="18750" y2="83650"/>
                        <a14:foregroundMark x1="18950" y1="83450" x2="37400" y2="81200"/>
                        <a14:foregroundMark x1="73150" y1="88300" x2="85100" y2="851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922" y="589144"/>
            <a:ext cx="3294496" cy="329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4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/>
              <a:t>Our mission is to empower investors and financial enthusiasts with a comprehensive and user-friendly stocks dashboard that provides real-time data.</a:t>
            </a:r>
            <a:endParaRPr sz="4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7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4294967295"/>
          </p:nvPr>
        </p:nvSpPr>
        <p:spPr>
          <a:xfrm>
            <a:off x="0" y="220663"/>
            <a:ext cx="8521700" cy="1011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Team</a:t>
            </a:r>
            <a:endParaRPr dirty="0"/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CA" sz="1600" i="1" dirty="0"/>
              <a:t>"Empowering Visionaries, Delivering Excellence."</a:t>
            </a:r>
            <a:endParaRPr sz="1600" i="1" dirty="0"/>
          </a:p>
        </p:txBody>
      </p:sp>
      <p:sp>
        <p:nvSpPr>
          <p:cNvPr id="313" name="Google Shape;313;p17"/>
          <p:cNvSpPr txBox="1">
            <a:spLocks noGrp="1"/>
          </p:cNvSpPr>
          <p:nvPr>
            <p:ph type="title" idx="4294967295"/>
          </p:nvPr>
        </p:nvSpPr>
        <p:spPr>
          <a:xfrm>
            <a:off x="0" y="3048000"/>
            <a:ext cx="2022475" cy="577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Ashima Dhawan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314" name="Google Shape;314;p17"/>
          <p:cNvSpPr txBox="1">
            <a:spLocks noGrp="1"/>
          </p:cNvSpPr>
          <p:nvPr>
            <p:ph type="body" idx="4294967295"/>
          </p:nvPr>
        </p:nvSpPr>
        <p:spPr>
          <a:xfrm>
            <a:off x="0" y="3571875"/>
            <a:ext cx="2022475" cy="1154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Business Analyst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315" name="Google Shape;315;p17"/>
          <p:cNvSpPr txBox="1">
            <a:spLocks noGrp="1"/>
          </p:cNvSpPr>
          <p:nvPr>
            <p:ph type="title" idx="4294967295"/>
          </p:nvPr>
        </p:nvSpPr>
        <p:spPr>
          <a:xfrm>
            <a:off x="2383723" y="3065535"/>
            <a:ext cx="2022475" cy="577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Ganesh </a:t>
            </a:r>
            <a:r>
              <a:rPr lang="en" sz="1800" dirty="0" err="1">
                <a:solidFill>
                  <a:schemeClr val="dk1"/>
                </a:solidFill>
              </a:rPr>
              <a:t>Sreeramalu</a:t>
            </a:r>
            <a:r>
              <a:rPr lang="en" sz="1800" dirty="0">
                <a:solidFill>
                  <a:schemeClr val="dk1"/>
                </a:solidFill>
              </a:rPr>
              <a:t> Dasari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316" name="Google Shape;316;p17"/>
          <p:cNvSpPr txBox="1">
            <a:spLocks noGrp="1"/>
          </p:cNvSpPr>
          <p:nvPr>
            <p:ph type="title" idx="4294967295"/>
          </p:nvPr>
        </p:nvSpPr>
        <p:spPr>
          <a:xfrm>
            <a:off x="4724914" y="3006056"/>
            <a:ext cx="2022475" cy="577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Priyanka Priyanka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317" name="Google Shape;317;p17"/>
          <p:cNvSpPr txBox="1">
            <a:spLocks noGrp="1"/>
          </p:cNvSpPr>
          <p:nvPr>
            <p:ph type="body" idx="4294967295"/>
          </p:nvPr>
        </p:nvSpPr>
        <p:spPr>
          <a:xfrm>
            <a:off x="2260493" y="3661124"/>
            <a:ext cx="2022475" cy="1154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Developer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318" name="Google Shape;318;p17"/>
          <p:cNvSpPr txBox="1">
            <a:spLocks noGrp="1"/>
          </p:cNvSpPr>
          <p:nvPr>
            <p:ph type="body" idx="4294967295"/>
          </p:nvPr>
        </p:nvSpPr>
        <p:spPr>
          <a:xfrm>
            <a:off x="6883507" y="3621241"/>
            <a:ext cx="2022475" cy="1154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Data Analyst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320" name="Google Shape;320;p17"/>
          <p:cNvSpPr txBox="1">
            <a:spLocks noGrp="1"/>
          </p:cNvSpPr>
          <p:nvPr>
            <p:ph type="title" idx="4294967295"/>
          </p:nvPr>
        </p:nvSpPr>
        <p:spPr>
          <a:xfrm>
            <a:off x="6755686" y="3128666"/>
            <a:ext cx="2022475" cy="577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chemeClr val="dk1"/>
                </a:solidFill>
              </a:rPr>
              <a:t>Yashovardhan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 err="1">
                <a:solidFill>
                  <a:schemeClr val="dk1"/>
                </a:solidFill>
              </a:rPr>
              <a:t>Pattumanchala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321" name="Google Shape;321;p17"/>
          <p:cNvSpPr txBox="1">
            <a:spLocks noGrp="1"/>
          </p:cNvSpPr>
          <p:nvPr>
            <p:ph type="body" idx="4294967295"/>
          </p:nvPr>
        </p:nvSpPr>
        <p:spPr>
          <a:xfrm>
            <a:off x="4669300" y="3631827"/>
            <a:ext cx="2022475" cy="1154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/>
              <a:t>Project Manager</a:t>
            </a:r>
            <a:endParaRPr sz="1200" dirty="0">
              <a:solidFill>
                <a:schemeClr val="dk2"/>
              </a:solidFill>
            </a:endParaRPr>
          </a:p>
        </p:txBody>
      </p:sp>
      <p:pic>
        <p:nvPicPr>
          <p:cNvPr id="3" name="Picture 2" descr="A person with long black hair&#10;&#10;Description automatically generated">
            <a:extLst>
              <a:ext uri="{FF2B5EF4-FFF2-40B4-BE49-F238E27FC236}">
                <a16:creationId xmlns:a16="http://schemas.microsoft.com/office/drawing/2014/main" id="{6E441DE9-4691-A06C-F445-9C26177FE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26" y="1363008"/>
            <a:ext cx="1682281" cy="1682281"/>
          </a:xfrm>
          <a:prstGeom prst="rect">
            <a:avLst/>
          </a:prstGeom>
        </p:spPr>
      </p:pic>
      <p:pic>
        <p:nvPicPr>
          <p:cNvPr id="5" name="Picture 4" descr="A person wearing glasses and a blue jacket&#10;&#10;Description automatically generated">
            <a:extLst>
              <a:ext uri="{FF2B5EF4-FFF2-40B4-BE49-F238E27FC236}">
                <a16:creationId xmlns:a16="http://schemas.microsoft.com/office/drawing/2014/main" id="{3AEFEADB-45C2-83D3-1A94-0F041431F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668" y="1363008"/>
            <a:ext cx="1644300" cy="1644300"/>
          </a:xfrm>
          <a:prstGeom prst="rect">
            <a:avLst/>
          </a:prstGeom>
        </p:spPr>
      </p:pic>
      <p:pic>
        <p:nvPicPr>
          <p:cNvPr id="7" name="Picture 6" descr="A person with dark hair&#10;&#10;Description automatically generated">
            <a:extLst>
              <a:ext uri="{FF2B5EF4-FFF2-40B4-BE49-F238E27FC236}">
                <a16:creationId xmlns:a16="http://schemas.microsoft.com/office/drawing/2014/main" id="{D9FE7BE8-D93B-84EB-47BF-1487C7235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8079" y="1381997"/>
            <a:ext cx="1644301" cy="1644301"/>
          </a:xfrm>
          <a:prstGeom prst="rect">
            <a:avLst/>
          </a:prstGeom>
        </p:spPr>
      </p:pic>
      <p:pic>
        <p:nvPicPr>
          <p:cNvPr id="9" name="Picture 8" descr="A person with a beard&#10;&#10;Description automatically generated">
            <a:extLst>
              <a:ext uri="{FF2B5EF4-FFF2-40B4-BE49-F238E27FC236}">
                <a16:creationId xmlns:a16="http://schemas.microsoft.com/office/drawing/2014/main" id="{719DA96B-7F39-C27F-C09B-C8BE09079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590" y="1361756"/>
            <a:ext cx="1644300" cy="1644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FEBA64C-CF0F-5CB5-130A-0BACBDD0A778}"/>
              </a:ext>
            </a:extLst>
          </p:cNvPr>
          <p:cNvSpPr/>
          <p:nvPr/>
        </p:nvSpPr>
        <p:spPr>
          <a:xfrm>
            <a:off x="0" y="0"/>
            <a:ext cx="9203961" cy="5143500"/>
          </a:xfrm>
          <a:prstGeom prst="rect">
            <a:avLst/>
          </a:prstGeom>
          <a:pattFill prst="pct10">
            <a:fgClr>
              <a:srgbClr val="FFEED6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Project</a:t>
            </a:r>
            <a:endParaRPr dirty="0"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-131466" y="1346160"/>
            <a:ext cx="5428394" cy="31158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CA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 Intraday Stocks Price Tracker is a result of dedication, expertise, and passion for providing users with an efficient and reliable tool to navigate the complex world of stocks. By combining </a:t>
            </a:r>
            <a:r>
              <a:rPr lang="en-CA" sz="9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Python's</a:t>
            </a:r>
            <a:r>
              <a:rPr lang="en-CA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programming prowess, </a:t>
            </a:r>
            <a:r>
              <a:rPr lang="en-CA" sz="9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MongoDB's data </a:t>
            </a:r>
            <a:r>
              <a:rPr lang="en-CA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management capabilities, </a:t>
            </a:r>
            <a:r>
              <a:rPr lang="en-CA" sz="9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Flask's backend </a:t>
            </a:r>
            <a:r>
              <a:rPr lang="en-CA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efficiency, and JSON  Charts' visualization prowess, we have created a platform that empowers investors with valuable market information.</a:t>
            </a:r>
          </a:p>
          <a:p>
            <a:pPr marL="146050" indent="0">
              <a:buNone/>
            </a:pPr>
            <a:endParaRPr lang="en-CA" sz="9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46050" indent="0">
              <a:buNone/>
            </a:pPr>
            <a:r>
              <a:rPr lang="en-CA" sz="900" i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Key Features:</a:t>
            </a:r>
          </a:p>
          <a:p>
            <a:pPr>
              <a:buFont typeface="Wingdings" pitchFamily="2" charset="2"/>
              <a:buChar char="Ø"/>
            </a:pPr>
            <a:r>
              <a:rPr lang="en-CA" sz="900" b="1" i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Intraday Stock Prices:</a:t>
            </a:r>
            <a:r>
              <a:rPr lang="en-CA" sz="9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CA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 website offers real-time updates on stock prices, allowing users to stay on top of market fluctuations throughout the trading day.</a:t>
            </a:r>
          </a:p>
          <a:p>
            <a:pPr>
              <a:buFont typeface="Wingdings" pitchFamily="2" charset="2"/>
              <a:buChar char="Ø"/>
            </a:pPr>
            <a:r>
              <a:rPr lang="en-CA" sz="900" b="1" i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Highs and Lows: </a:t>
            </a:r>
            <a:r>
              <a:rPr lang="en-CA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Users can easily access the intra day price table that showcase the highest and lowest stock prices, enabling them to identify potential opportunities and risks.</a:t>
            </a:r>
          </a:p>
          <a:p>
            <a:pPr>
              <a:buFont typeface="Wingdings" pitchFamily="2" charset="2"/>
              <a:buChar char="Ø"/>
            </a:pPr>
            <a:r>
              <a:rPr lang="en-CA" sz="900" b="1" i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Best Performing months &amp; years: </a:t>
            </a:r>
            <a:r>
              <a:rPr lang="en-CA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platform highlights the best-performing time of Tesco stock adding more value for the investors.</a:t>
            </a:r>
          </a:p>
          <a:p>
            <a:pPr>
              <a:buFont typeface="Wingdings" pitchFamily="2" charset="2"/>
              <a:buChar char="Ø"/>
            </a:pPr>
            <a:r>
              <a:rPr lang="en-CA" sz="900" b="1" i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Seamless Deployment on Google Cloud Platform(GCP):</a:t>
            </a:r>
            <a:r>
              <a:rPr lang="en-CA" sz="900" i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CA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deployed our website using GCP, a cloud-based web hosting service, ensuring uninterrupted access and smooth user experiences.</a:t>
            </a:r>
          </a:p>
          <a:p>
            <a:pPr>
              <a:buFont typeface="Wingdings" pitchFamily="2" charset="2"/>
              <a:buChar char="Ø"/>
            </a:pPr>
            <a:endParaRPr lang="en-CA" sz="9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296" name="Google Shape;296;p15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D733F86D-D0E8-90E4-10FD-D15862512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874" y="1346160"/>
            <a:ext cx="3431848" cy="2939251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rnd">
            <a:solidFill>
              <a:schemeClr val="accent1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0"/>
          <p:cNvSpPr txBox="1">
            <a:spLocks noGrp="1"/>
          </p:cNvSpPr>
          <p:nvPr>
            <p:ph type="title"/>
          </p:nvPr>
        </p:nvSpPr>
        <p:spPr>
          <a:xfrm>
            <a:off x="1083319" y="2579896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</a:rPr>
              <a:t>Step 1</a:t>
            </a:r>
            <a:endParaRPr sz="1700" dirty="0">
              <a:solidFill>
                <a:schemeClr val="dk1"/>
              </a:solidFill>
            </a:endParaRPr>
          </a:p>
        </p:txBody>
      </p:sp>
      <p:sp>
        <p:nvSpPr>
          <p:cNvPr id="359" name="Google Shape;359;p20"/>
          <p:cNvSpPr txBox="1">
            <a:spLocks noGrp="1"/>
          </p:cNvSpPr>
          <p:nvPr>
            <p:ph type="body" idx="1"/>
          </p:nvPr>
        </p:nvSpPr>
        <p:spPr>
          <a:xfrm>
            <a:off x="2889631" y="2663228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200" dirty="0">
                <a:solidFill>
                  <a:schemeClr val="dk2"/>
                </a:solidFill>
              </a:rPr>
              <a:t>Development Phase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358" name="Google Shape;358;p20"/>
          <p:cNvSpPr txBox="1">
            <a:spLocks noGrp="1"/>
          </p:cNvSpPr>
          <p:nvPr>
            <p:ph type="title" idx="4294967295"/>
          </p:nvPr>
        </p:nvSpPr>
        <p:spPr>
          <a:xfrm>
            <a:off x="2968203" y="2254992"/>
            <a:ext cx="1814513" cy="3921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</a:rPr>
              <a:t>Step 2</a:t>
            </a:r>
            <a:endParaRPr sz="1700" dirty="0">
              <a:solidFill>
                <a:schemeClr val="dk1"/>
              </a:solidFill>
            </a:endParaRPr>
          </a:p>
        </p:txBody>
      </p:sp>
      <p:sp>
        <p:nvSpPr>
          <p:cNvPr id="361" name="Google Shape;361;p20"/>
          <p:cNvSpPr txBox="1">
            <a:spLocks noGrp="1"/>
          </p:cNvSpPr>
          <p:nvPr>
            <p:ph type="title" idx="4294967295"/>
          </p:nvPr>
        </p:nvSpPr>
        <p:spPr>
          <a:xfrm>
            <a:off x="5594526" y="2041272"/>
            <a:ext cx="1814512" cy="3921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</a:rPr>
              <a:t>Step 3</a:t>
            </a:r>
            <a:endParaRPr sz="1700" dirty="0">
              <a:solidFill>
                <a:schemeClr val="dk1"/>
              </a:solidFill>
            </a:endParaRPr>
          </a:p>
        </p:txBody>
      </p:sp>
      <p:sp>
        <p:nvSpPr>
          <p:cNvPr id="362" name="Google Shape;362;p20"/>
          <p:cNvSpPr txBox="1">
            <a:spLocks noGrp="1"/>
          </p:cNvSpPr>
          <p:nvPr>
            <p:ph type="body" idx="4294967295"/>
          </p:nvPr>
        </p:nvSpPr>
        <p:spPr>
          <a:xfrm>
            <a:off x="5594526" y="2330197"/>
            <a:ext cx="1814512" cy="579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200" dirty="0">
                <a:solidFill>
                  <a:schemeClr val="dk2"/>
                </a:solidFill>
              </a:rPr>
              <a:t>Design Phase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356" name="Google Shape;356;p20"/>
          <p:cNvSpPr txBox="1">
            <a:spLocks noGrp="1"/>
          </p:cNvSpPr>
          <p:nvPr>
            <p:ph type="body" idx="4294967295"/>
          </p:nvPr>
        </p:nvSpPr>
        <p:spPr>
          <a:xfrm>
            <a:off x="1091579" y="2832911"/>
            <a:ext cx="1814513" cy="579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200" dirty="0">
                <a:solidFill>
                  <a:schemeClr val="dk2"/>
                </a:solidFill>
              </a:rPr>
              <a:t>Requirement phase :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353" name="Google Shape;353;p20"/>
          <p:cNvSpPr txBox="1">
            <a:spLocks noGrp="1"/>
          </p:cNvSpPr>
          <p:nvPr>
            <p:ph type="title" idx="4294967295"/>
          </p:nvPr>
        </p:nvSpPr>
        <p:spPr>
          <a:xfrm>
            <a:off x="2112963" y="598488"/>
            <a:ext cx="7031037" cy="1000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 Development life Cycle</a:t>
            </a:r>
            <a:endParaRPr dirty="0"/>
          </a:p>
        </p:txBody>
      </p:sp>
      <p:cxnSp>
        <p:nvCxnSpPr>
          <p:cNvPr id="354" name="Google Shape;354;p20"/>
          <p:cNvCxnSpPr>
            <a:cxnSpLocks/>
          </p:cNvCxnSpPr>
          <p:nvPr/>
        </p:nvCxnSpPr>
        <p:spPr>
          <a:xfrm>
            <a:off x="1091579" y="2693866"/>
            <a:ext cx="0" cy="101544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20"/>
          <p:cNvCxnSpPr>
            <a:cxnSpLocks/>
          </p:cNvCxnSpPr>
          <p:nvPr/>
        </p:nvCxnSpPr>
        <p:spPr>
          <a:xfrm>
            <a:off x="2921129" y="2322045"/>
            <a:ext cx="0" cy="1159538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20"/>
          <p:cNvCxnSpPr>
            <a:cxnSpLocks/>
          </p:cNvCxnSpPr>
          <p:nvPr/>
        </p:nvCxnSpPr>
        <p:spPr>
          <a:xfrm>
            <a:off x="5550658" y="2207007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3" name="Google Shape;363;p20"/>
          <p:cNvGrpSpPr/>
          <p:nvPr/>
        </p:nvGrpSpPr>
        <p:grpSpPr>
          <a:xfrm>
            <a:off x="787229" y="3253413"/>
            <a:ext cx="8046132" cy="1520400"/>
            <a:chOff x="929030" y="3219655"/>
            <a:chExt cx="8046132" cy="1520400"/>
          </a:xfrm>
        </p:grpSpPr>
        <p:cxnSp>
          <p:nvCxnSpPr>
            <p:cNvPr id="364" name="Google Shape;364;p20"/>
            <p:cNvCxnSpPr>
              <a:stCxn id="365" idx="6"/>
              <a:endCxn id="366" idx="2"/>
            </p:cNvCxnSpPr>
            <p:nvPr/>
          </p:nvCxnSpPr>
          <p:spPr>
            <a:xfrm flipV="1">
              <a:off x="1537730" y="3979855"/>
              <a:ext cx="5917032" cy="5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365" name="Google Shape;365;p20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2589129" y="344782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7454762" y="3219655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67;p20">
            <a:extLst>
              <a:ext uri="{FF2B5EF4-FFF2-40B4-BE49-F238E27FC236}">
                <a16:creationId xmlns:a16="http://schemas.microsoft.com/office/drawing/2014/main" id="{218A07FC-C9A3-8890-65BA-88F089192727}"/>
              </a:ext>
            </a:extLst>
          </p:cNvPr>
          <p:cNvSpPr/>
          <p:nvPr/>
        </p:nvSpPr>
        <p:spPr>
          <a:xfrm>
            <a:off x="4810295" y="3295707"/>
            <a:ext cx="1520400" cy="1401336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Google Shape;360;p20">
            <a:extLst>
              <a:ext uri="{FF2B5EF4-FFF2-40B4-BE49-F238E27FC236}">
                <a16:creationId xmlns:a16="http://schemas.microsoft.com/office/drawing/2014/main" id="{8B6EA183-3831-AF6E-98FC-387CED6D70DE}"/>
              </a:ext>
            </a:extLst>
          </p:cNvPr>
          <p:cNvCxnSpPr>
            <a:cxnSpLocks/>
          </p:cNvCxnSpPr>
          <p:nvPr/>
        </p:nvCxnSpPr>
        <p:spPr>
          <a:xfrm>
            <a:off x="7996553" y="2013242"/>
            <a:ext cx="0" cy="122868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361;p20">
            <a:extLst>
              <a:ext uri="{FF2B5EF4-FFF2-40B4-BE49-F238E27FC236}">
                <a16:creationId xmlns:a16="http://schemas.microsoft.com/office/drawing/2014/main" id="{1BE1833C-8F0A-5948-90E3-0C8C00C7F449}"/>
              </a:ext>
            </a:extLst>
          </p:cNvPr>
          <p:cNvSpPr txBox="1">
            <a:spLocks/>
          </p:cNvSpPr>
          <p:nvPr/>
        </p:nvSpPr>
        <p:spPr>
          <a:xfrm>
            <a:off x="8043627" y="1890087"/>
            <a:ext cx="18141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CA" sz="1700" dirty="0">
                <a:solidFill>
                  <a:schemeClr val="dk1"/>
                </a:solidFill>
              </a:rPr>
              <a:t>Step 4</a:t>
            </a:r>
          </a:p>
        </p:txBody>
      </p:sp>
      <p:sp>
        <p:nvSpPr>
          <p:cNvPr id="7" name="Google Shape;362;p20">
            <a:extLst>
              <a:ext uri="{FF2B5EF4-FFF2-40B4-BE49-F238E27FC236}">
                <a16:creationId xmlns:a16="http://schemas.microsoft.com/office/drawing/2014/main" id="{7058D861-85CA-D0F3-2237-10A7CCA6561F}"/>
              </a:ext>
            </a:extLst>
          </p:cNvPr>
          <p:cNvSpPr txBox="1">
            <a:spLocks/>
          </p:cNvSpPr>
          <p:nvPr/>
        </p:nvSpPr>
        <p:spPr>
          <a:xfrm>
            <a:off x="8043627" y="2180113"/>
            <a:ext cx="18141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200"/>
              </a:spcAft>
              <a:buFont typeface="Nunito"/>
              <a:buNone/>
            </a:pPr>
            <a:r>
              <a:rPr lang="en-CA" sz="1200" dirty="0"/>
              <a:t>Deployment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0"/>
      <p:bldP spid="359" grpId="0" build="p"/>
      <p:bldP spid="358" grpId="0"/>
      <p:bldP spid="361" grpId="0"/>
      <p:bldP spid="362" grpId="0" build="p"/>
      <p:bldP spid="356" grpId="0" build="p"/>
      <p:bldP spid="6" grpId="0"/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"/>
          <p:cNvSpPr txBox="1">
            <a:spLocks noGrp="1"/>
          </p:cNvSpPr>
          <p:nvPr>
            <p:ph type="title"/>
          </p:nvPr>
        </p:nvSpPr>
        <p:spPr>
          <a:xfrm>
            <a:off x="1517754" y="-225240"/>
            <a:ext cx="6108492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 Gathering</a:t>
            </a:r>
            <a:endParaRPr dirty="0"/>
          </a:p>
        </p:txBody>
      </p:sp>
      <p:sp>
        <p:nvSpPr>
          <p:cNvPr id="348" name="Google Shape;348;p19"/>
          <p:cNvSpPr txBox="1"/>
          <p:nvPr/>
        </p:nvSpPr>
        <p:spPr>
          <a:xfrm>
            <a:off x="124247" y="1348151"/>
            <a:ext cx="3256035" cy="24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CA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A14A2-B694-2BE5-2CB3-DFB1C52C8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093" y="3742778"/>
            <a:ext cx="5145374" cy="125858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oogle Shape;136;p17">
            <a:extLst>
              <a:ext uri="{FF2B5EF4-FFF2-40B4-BE49-F238E27FC236}">
                <a16:creationId xmlns:a16="http://schemas.microsoft.com/office/drawing/2014/main" id="{0D50D983-914E-BE91-0144-3A1E9A56894A}"/>
              </a:ext>
            </a:extLst>
          </p:cNvPr>
          <p:cNvGrpSpPr/>
          <p:nvPr/>
        </p:nvGrpSpPr>
        <p:grpSpPr>
          <a:xfrm>
            <a:off x="733435" y="4060851"/>
            <a:ext cx="3084548" cy="622434"/>
            <a:chOff x="5995868" y="1453212"/>
            <a:chExt cx="3084548" cy="622434"/>
          </a:xfrm>
          <a:solidFill>
            <a:schemeClr val="bg1"/>
          </a:solidFill>
        </p:grpSpPr>
        <p:cxnSp>
          <p:nvCxnSpPr>
            <p:cNvPr id="10" name="Google Shape;139;p17">
              <a:extLst>
                <a:ext uri="{FF2B5EF4-FFF2-40B4-BE49-F238E27FC236}">
                  <a16:creationId xmlns:a16="http://schemas.microsoft.com/office/drawing/2014/main" id="{403C4BD0-4F34-306F-3F74-03FFDEEE2E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71555" y="1764429"/>
              <a:ext cx="1008861" cy="0"/>
            </a:xfrm>
            <a:prstGeom prst="straightConnector1">
              <a:avLst/>
            </a:prstGeom>
            <a:grpFill/>
            <a:ln w="28575" cap="flat" cmpd="sng">
              <a:solidFill>
                <a:schemeClr val="bg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8" name="Google Shape;137;p17">
              <a:extLst>
                <a:ext uri="{FF2B5EF4-FFF2-40B4-BE49-F238E27FC236}">
                  <a16:creationId xmlns:a16="http://schemas.microsoft.com/office/drawing/2014/main" id="{C5BA9F51-29DA-A5E2-371F-4C14595B1148}"/>
                </a:ext>
              </a:extLst>
            </p:cNvPr>
            <p:cNvSpPr/>
            <p:nvPr/>
          </p:nvSpPr>
          <p:spPr>
            <a:xfrm>
              <a:off x="5995868" y="1453212"/>
              <a:ext cx="2286900" cy="622434"/>
            </a:xfrm>
            <a:prstGeom prst="roundRect">
              <a:avLst>
                <a:gd name="adj" fmla="val 10171"/>
              </a:avLst>
            </a:prstGeom>
            <a:gradFill flip="none" rotWithShape="1">
              <a:gsLst>
                <a:gs pos="0">
                  <a:schemeClr val="tx1">
                    <a:lumMod val="20000"/>
                    <a:lumOff val="80000"/>
                  </a:schemeClr>
                </a:gs>
                <a:gs pos="100000">
                  <a:schemeClr val="tx1">
                    <a:lumMod val="20000"/>
                    <a:lumOff val="80000"/>
                  </a:schemeClr>
                </a:gs>
                <a:gs pos="100000">
                  <a:schemeClr val="tx1">
                    <a:lumMod val="20000"/>
                    <a:lumOff val="80000"/>
                  </a:schemeClr>
                </a:gs>
                <a:gs pos="99000">
                  <a:schemeClr val="tx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CA" sz="900" dirty="0">
                  <a:solidFill>
                    <a:schemeClr val="bg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"/>
                </a:rPr>
                <a:t>Loading data to Mongo DB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F68FCD2-CD5D-EFC9-FF2B-64C01E622093}"/>
              </a:ext>
            </a:extLst>
          </p:cNvPr>
          <p:cNvSpPr txBox="1"/>
          <p:nvPr/>
        </p:nvSpPr>
        <p:spPr>
          <a:xfrm>
            <a:off x="8866682" y="117672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9F4870-5D85-E38A-341A-AE8EE287A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18" y="787559"/>
            <a:ext cx="4863609" cy="2925899"/>
          </a:xfrm>
          <a:prstGeom prst="rect">
            <a:avLst/>
          </a:prstGeom>
          <a:ln w="3175" cap="rnd">
            <a:solidFill>
              <a:schemeClr val="bg2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18" name="Google Shape;136;p17">
            <a:extLst>
              <a:ext uri="{FF2B5EF4-FFF2-40B4-BE49-F238E27FC236}">
                <a16:creationId xmlns:a16="http://schemas.microsoft.com/office/drawing/2014/main" id="{82D0DF0E-FEC0-9349-4A44-C994B2596C90}"/>
              </a:ext>
            </a:extLst>
          </p:cNvPr>
          <p:cNvGrpSpPr/>
          <p:nvPr/>
        </p:nvGrpSpPr>
        <p:grpSpPr>
          <a:xfrm>
            <a:off x="5246594" y="1307122"/>
            <a:ext cx="3042820" cy="622434"/>
            <a:chOff x="5239948" y="1453212"/>
            <a:chExt cx="3042820" cy="622434"/>
          </a:xfrm>
          <a:solidFill>
            <a:schemeClr val="bg1"/>
          </a:solidFill>
        </p:grpSpPr>
        <p:cxnSp>
          <p:nvCxnSpPr>
            <p:cNvPr id="20" name="Google Shape;139;p17">
              <a:extLst>
                <a:ext uri="{FF2B5EF4-FFF2-40B4-BE49-F238E27FC236}">
                  <a16:creationId xmlns:a16="http://schemas.microsoft.com/office/drawing/2014/main" id="{A2C9967B-A743-A174-B712-313756F9137C}"/>
                </a:ext>
              </a:extLst>
            </p:cNvPr>
            <p:cNvCxnSpPr/>
            <p:nvPr/>
          </p:nvCxnSpPr>
          <p:spPr>
            <a:xfrm>
              <a:off x="5239948" y="1762160"/>
              <a:ext cx="845400" cy="0"/>
            </a:xfrm>
            <a:prstGeom prst="straightConnector1">
              <a:avLst/>
            </a:prstGeom>
            <a:grpFill/>
            <a:ln w="28575" cap="flat" cmpd="sng">
              <a:solidFill>
                <a:schemeClr val="bg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9" name="Google Shape;137;p17">
              <a:extLst>
                <a:ext uri="{FF2B5EF4-FFF2-40B4-BE49-F238E27FC236}">
                  <a16:creationId xmlns:a16="http://schemas.microsoft.com/office/drawing/2014/main" id="{1A5E3112-0724-AF79-D05D-6776D925A293}"/>
                </a:ext>
              </a:extLst>
            </p:cNvPr>
            <p:cNvSpPr/>
            <p:nvPr/>
          </p:nvSpPr>
          <p:spPr>
            <a:xfrm>
              <a:off x="5995868" y="1453212"/>
              <a:ext cx="2286900" cy="622434"/>
            </a:xfrm>
            <a:prstGeom prst="roundRect">
              <a:avLst>
                <a:gd name="adj" fmla="val 10171"/>
              </a:avLst>
            </a:prstGeom>
            <a:gradFill flip="none" rotWithShape="1">
              <a:gsLst>
                <a:gs pos="0">
                  <a:schemeClr val="tx1">
                    <a:lumMod val="20000"/>
                    <a:lumOff val="80000"/>
                  </a:schemeClr>
                </a:gs>
                <a:gs pos="100000">
                  <a:schemeClr val="tx1">
                    <a:lumMod val="20000"/>
                    <a:lumOff val="80000"/>
                  </a:schemeClr>
                </a:gs>
                <a:gs pos="100000">
                  <a:schemeClr val="tx1">
                    <a:lumMod val="20000"/>
                    <a:lumOff val="80000"/>
                  </a:schemeClr>
                </a:gs>
                <a:gs pos="99000">
                  <a:schemeClr val="tx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CA" sz="900" dirty="0">
                  <a:solidFill>
                    <a:schemeClr val="bg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"/>
                </a:rPr>
                <a:t>Fetching data from Alphavantage API. We successfully pulled the TESCO Intra day time series data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Google Shape;136;p17">
            <a:extLst>
              <a:ext uri="{FF2B5EF4-FFF2-40B4-BE49-F238E27FC236}">
                <a16:creationId xmlns:a16="http://schemas.microsoft.com/office/drawing/2014/main" id="{E4A6C645-BA20-E14A-76EF-A44CEC166FDA}"/>
              </a:ext>
            </a:extLst>
          </p:cNvPr>
          <p:cNvGrpSpPr/>
          <p:nvPr/>
        </p:nvGrpSpPr>
        <p:grpSpPr>
          <a:xfrm>
            <a:off x="5289993" y="2213733"/>
            <a:ext cx="3042820" cy="622434"/>
            <a:chOff x="5239948" y="1453212"/>
            <a:chExt cx="3042820" cy="622434"/>
          </a:xfrm>
          <a:solidFill>
            <a:schemeClr val="bg1"/>
          </a:solidFill>
        </p:grpSpPr>
        <p:cxnSp>
          <p:nvCxnSpPr>
            <p:cNvPr id="3" name="Google Shape;139;p17">
              <a:extLst>
                <a:ext uri="{FF2B5EF4-FFF2-40B4-BE49-F238E27FC236}">
                  <a16:creationId xmlns:a16="http://schemas.microsoft.com/office/drawing/2014/main" id="{384ED03A-0FBE-1E55-9E65-CA4C6C3292E4}"/>
                </a:ext>
              </a:extLst>
            </p:cNvPr>
            <p:cNvCxnSpPr/>
            <p:nvPr/>
          </p:nvCxnSpPr>
          <p:spPr>
            <a:xfrm>
              <a:off x="5239948" y="1762160"/>
              <a:ext cx="845400" cy="0"/>
            </a:xfrm>
            <a:prstGeom prst="straightConnector1">
              <a:avLst/>
            </a:prstGeom>
            <a:grpFill/>
            <a:ln w="28575" cap="flat" cmpd="sng">
              <a:solidFill>
                <a:schemeClr val="bg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4" name="Google Shape;137;p17">
              <a:extLst>
                <a:ext uri="{FF2B5EF4-FFF2-40B4-BE49-F238E27FC236}">
                  <a16:creationId xmlns:a16="http://schemas.microsoft.com/office/drawing/2014/main" id="{2A6929DF-2377-ED39-9BC7-221181EE598A}"/>
                </a:ext>
              </a:extLst>
            </p:cNvPr>
            <p:cNvSpPr/>
            <p:nvPr/>
          </p:nvSpPr>
          <p:spPr>
            <a:xfrm>
              <a:off x="5995868" y="1453212"/>
              <a:ext cx="2286900" cy="622434"/>
            </a:xfrm>
            <a:prstGeom prst="roundRect">
              <a:avLst>
                <a:gd name="adj" fmla="val 10171"/>
              </a:avLst>
            </a:prstGeom>
            <a:gradFill flip="none" rotWithShape="1">
              <a:gsLst>
                <a:gs pos="0">
                  <a:schemeClr val="tx1">
                    <a:lumMod val="20000"/>
                    <a:lumOff val="80000"/>
                  </a:schemeClr>
                </a:gs>
                <a:gs pos="100000">
                  <a:schemeClr val="tx1">
                    <a:lumMod val="20000"/>
                    <a:lumOff val="80000"/>
                  </a:schemeClr>
                </a:gs>
                <a:gs pos="100000">
                  <a:schemeClr val="tx1">
                    <a:lumMod val="20000"/>
                    <a:lumOff val="80000"/>
                  </a:schemeClr>
                </a:gs>
                <a:gs pos="99000">
                  <a:schemeClr val="tx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900" dirty="0">
                  <a:solidFill>
                    <a:schemeClr val="bg2">
                      <a:lumMod val="50000"/>
                    </a:schemeClr>
                  </a:solidFill>
                </a:rPr>
                <a:t>Data cleaning using Pandas library</a:t>
              </a:r>
              <a:endParaRPr sz="9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chemeClr val="tx1">
                <a:lumMod val="20000"/>
                <a:lumOff val="80000"/>
              </a:schemeClr>
            </a:gs>
            <a:gs pos="100000">
              <a:schemeClr val="tx1">
                <a:lumMod val="20000"/>
                <a:lumOff val="80000"/>
              </a:schemeClr>
            </a:gs>
            <a:gs pos="100000">
              <a:schemeClr val="tx1">
                <a:lumMod val="20000"/>
                <a:lumOff val="80000"/>
              </a:schemeClr>
            </a:gs>
            <a:gs pos="99000">
              <a:schemeClr val="tx1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"/>
          <p:cNvSpPr txBox="1">
            <a:spLocks noGrp="1"/>
          </p:cNvSpPr>
          <p:nvPr>
            <p:ph type="title"/>
          </p:nvPr>
        </p:nvSpPr>
        <p:spPr>
          <a:xfrm>
            <a:off x="1371600" y="-45364"/>
            <a:ext cx="36873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ysClr val="windowText" lastClr="000000"/>
                </a:solidFill>
              </a:rPr>
              <a:t>Development</a:t>
            </a:r>
            <a:endParaRPr dirty="0">
              <a:solidFill>
                <a:sysClr val="windowText" lastClr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1393F0-7E37-488F-D5B2-820E10D84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58" y="1521488"/>
            <a:ext cx="3687299" cy="94026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oogle Shape;136;p17">
            <a:extLst>
              <a:ext uri="{FF2B5EF4-FFF2-40B4-BE49-F238E27FC236}">
                <a16:creationId xmlns:a16="http://schemas.microsoft.com/office/drawing/2014/main" id="{921CE11A-E3BD-D469-8556-31B20883BC18}"/>
              </a:ext>
            </a:extLst>
          </p:cNvPr>
          <p:cNvGrpSpPr/>
          <p:nvPr/>
        </p:nvGrpSpPr>
        <p:grpSpPr>
          <a:xfrm>
            <a:off x="4268215" y="1176560"/>
            <a:ext cx="3556651" cy="794647"/>
            <a:chOff x="5613619" y="1453212"/>
            <a:chExt cx="2669149" cy="689855"/>
          </a:xfrm>
          <a:solidFill>
            <a:schemeClr val="bg1"/>
          </a:solidFill>
        </p:grpSpPr>
        <p:cxnSp>
          <p:nvCxnSpPr>
            <p:cNvPr id="10" name="Google Shape;139;p17">
              <a:extLst>
                <a:ext uri="{FF2B5EF4-FFF2-40B4-BE49-F238E27FC236}">
                  <a16:creationId xmlns:a16="http://schemas.microsoft.com/office/drawing/2014/main" id="{0A3D71F4-F658-1DA1-E471-6829ED66C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619" y="1911056"/>
              <a:ext cx="675253" cy="232011"/>
            </a:xfrm>
            <a:prstGeom prst="straightConnector1">
              <a:avLst/>
            </a:prstGeom>
            <a:grpFill/>
            <a:ln w="2857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1" name="Google Shape;137;p17">
              <a:extLst>
                <a:ext uri="{FF2B5EF4-FFF2-40B4-BE49-F238E27FC236}">
                  <a16:creationId xmlns:a16="http://schemas.microsoft.com/office/drawing/2014/main" id="{B003757E-7317-9EA1-F4D2-9E7FE3A2A142}"/>
                </a:ext>
              </a:extLst>
            </p:cNvPr>
            <p:cNvSpPr/>
            <p:nvPr/>
          </p:nvSpPr>
          <p:spPr>
            <a:xfrm>
              <a:off x="5995868" y="1453212"/>
              <a:ext cx="2286900" cy="622434"/>
            </a:xfrm>
            <a:prstGeom prst="roundRect">
              <a:avLst>
                <a:gd name="adj" fmla="val 10171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endParaRPr lang="en-CA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  <a:p>
              <a:pPr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CA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"/>
                </a:rPr>
                <a:t>Setting up python libraries for our backend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5C806F-5CAA-60E7-7D7B-BDB80EE0B134}"/>
              </a:ext>
            </a:extLst>
          </p:cNvPr>
          <p:cNvSpPr/>
          <p:nvPr/>
        </p:nvSpPr>
        <p:spPr>
          <a:xfrm>
            <a:off x="0" y="3803853"/>
            <a:ext cx="3750324" cy="45283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algn="ctr"/>
            <a:r>
              <a:rPr lang="en-CA" sz="14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Fetched data from DB for intra day table</a:t>
            </a:r>
          </a:p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5" name="Google Shape;139;p17">
            <a:extLst>
              <a:ext uri="{FF2B5EF4-FFF2-40B4-BE49-F238E27FC236}">
                <a16:creationId xmlns:a16="http://schemas.microsoft.com/office/drawing/2014/main" id="{CB5054E2-7D21-B876-3D87-637EBD9D814F}"/>
              </a:ext>
            </a:extLst>
          </p:cNvPr>
          <p:cNvCxnSpPr>
            <a:cxnSpLocks/>
          </p:cNvCxnSpPr>
          <p:nvPr/>
        </p:nvCxnSpPr>
        <p:spPr>
          <a:xfrm flipH="1">
            <a:off x="3598557" y="4020019"/>
            <a:ext cx="1946885" cy="0"/>
          </a:xfrm>
          <a:prstGeom prst="straightConnector1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43D1418-6108-43BC-04D2-931DDE2B7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215" y="3036140"/>
            <a:ext cx="4172148" cy="17210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7899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354;p20">
            <a:extLst>
              <a:ext uri="{FF2B5EF4-FFF2-40B4-BE49-F238E27FC236}">
                <a16:creationId xmlns:a16="http://schemas.microsoft.com/office/drawing/2014/main" id="{7EC91ECA-54C4-CFEC-AEF5-701077D365E2}"/>
              </a:ext>
            </a:extLst>
          </p:cNvPr>
          <p:cNvCxnSpPr>
            <a:cxnSpLocks/>
          </p:cNvCxnSpPr>
          <p:nvPr/>
        </p:nvCxnSpPr>
        <p:spPr>
          <a:xfrm>
            <a:off x="1917489" y="1500636"/>
            <a:ext cx="0" cy="678892"/>
          </a:xfrm>
          <a:prstGeom prst="straightConnector1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2" name="Google Shape;382;p22"/>
          <p:cNvSpPr txBox="1">
            <a:spLocks noGrp="1"/>
          </p:cNvSpPr>
          <p:nvPr>
            <p:ph type="title"/>
          </p:nvPr>
        </p:nvSpPr>
        <p:spPr>
          <a:xfrm>
            <a:off x="234114" y="904079"/>
            <a:ext cx="3895433" cy="596557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Monthly Analysis data</a:t>
            </a:r>
            <a:endParaRPr dirty="0"/>
          </a:p>
        </p:txBody>
      </p:sp>
      <p:sp>
        <p:nvSpPr>
          <p:cNvPr id="384" name="Google Shape;384;p22"/>
          <p:cNvSpPr txBox="1">
            <a:spLocks noGrp="1"/>
          </p:cNvSpPr>
          <p:nvPr>
            <p:ph type="title" idx="4294967295"/>
          </p:nvPr>
        </p:nvSpPr>
        <p:spPr>
          <a:xfrm>
            <a:off x="5370513" y="4003675"/>
            <a:ext cx="3773487" cy="642938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Yearly Analysis data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78" name="Google Shape;378;p22"/>
          <p:cNvSpPr txBox="1">
            <a:spLocks noGrp="1"/>
          </p:cNvSpPr>
          <p:nvPr>
            <p:ph type="title" idx="4294967295"/>
          </p:nvPr>
        </p:nvSpPr>
        <p:spPr>
          <a:xfrm>
            <a:off x="0" y="-88900"/>
            <a:ext cx="3311525" cy="1589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</a:t>
            </a:r>
            <a:endParaRPr sz="2800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94CC8A17-78FB-976C-B997-7D28080A9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80" y="2038369"/>
            <a:ext cx="4750768" cy="248778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941021-EC8A-64DB-5D0E-9D2B5785F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766" y="432968"/>
            <a:ext cx="4011338" cy="26884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Google Shape;354;p20">
            <a:extLst>
              <a:ext uri="{FF2B5EF4-FFF2-40B4-BE49-F238E27FC236}">
                <a16:creationId xmlns:a16="http://schemas.microsoft.com/office/drawing/2014/main" id="{ED9EFEFA-3E00-EF7C-02D9-D2B360BF1D2E}"/>
              </a:ext>
            </a:extLst>
          </p:cNvPr>
          <p:cNvCxnSpPr>
            <a:cxnSpLocks/>
            <a:endCxn id="384" idx="0"/>
          </p:cNvCxnSpPr>
          <p:nvPr/>
        </p:nvCxnSpPr>
        <p:spPr>
          <a:xfrm>
            <a:off x="6943376" y="3175806"/>
            <a:ext cx="23359" cy="828380"/>
          </a:xfrm>
          <a:prstGeom prst="straightConnector1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7483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 animBg="1"/>
      <p:bldP spid="38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"/>
          <p:cNvSpPr txBox="1">
            <a:spLocks noGrp="1"/>
          </p:cNvSpPr>
          <p:nvPr>
            <p:ph type="title"/>
          </p:nvPr>
        </p:nvSpPr>
        <p:spPr>
          <a:xfrm>
            <a:off x="1035512" y="342218"/>
            <a:ext cx="5068562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Design Journey</a:t>
            </a:r>
            <a:endParaRPr dirty="0"/>
          </a:p>
        </p:txBody>
      </p:sp>
      <p:sp>
        <p:nvSpPr>
          <p:cNvPr id="348" name="Google Shape;348;p19"/>
          <p:cNvSpPr txBox="1"/>
          <p:nvPr/>
        </p:nvSpPr>
        <p:spPr>
          <a:xfrm>
            <a:off x="161673" y="1355018"/>
            <a:ext cx="4077267" cy="2235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bg1"/>
              </a:buClr>
            </a:pPr>
            <a:r>
              <a:rPr lang="en-CA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 creative team designed an intuitive interface for a delightful user experience. </a:t>
            </a:r>
          </a:p>
          <a:p>
            <a:pPr>
              <a:buClr>
                <a:schemeClr val="bg1"/>
              </a:buClr>
            </a:pPr>
            <a:endParaRPr lang="en-CA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Wingdings" pitchFamily="2" charset="2"/>
              <a:buChar char="Ø"/>
            </a:pPr>
            <a:r>
              <a:rPr lang="en-CA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Using HTML script, we plotted JSON charts</a:t>
            </a:r>
          </a:p>
          <a:p>
            <a:pPr marL="171450" indent="-171450">
              <a:buClr>
                <a:schemeClr val="bg1"/>
              </a:buClr>
              <a:buFont typeface="Wingdings" pitchFamily="2" charset="2"/>
              <a:buChar char="Ø"/>
            </a:pPr>
            <a:r>
              <a:rPr lang="en-CA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Created a navigation bar using Bootstrap</a:t>
            </a:r>
          </a:p>
          <a:p>
            <a:pPr>
              <a:buClr>
                <a:schemeClr val="bg1"/>
              </a:buClr>
            </a:pPr>
            <a:endParaRPr lang="en-CA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8358F-AB82-803A-F5F2-A4F1E2DA2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606" y="1355018"/>
            <a:ext cx="3729269" cy="13403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B05D34-7C4F-1D30-7AD0-E539E48A0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037" y="2785282"/>
            <a:ext cx="4263159" cy="2016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10370391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</TotalTime>
  <Words>394</Words>
  <Application>Microsoft Macintosh PowerPoint</Application>
  <PresentationFormat>On-screen Show (16:9)</PresentationFormat>
  <Paragraphs>59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Wingdings</vt:lpstr>
      <vt:lpstr>Arial</vt:lpstr>
      <vt:lpstr>Nunito</vt:lpstr>
      <vt:lpstr>Roboto</vt:lpstr>
      <vt:lpstr>Maven Pro</vt:lpstr>
      <vt:lpstr>Momentum</vt:lpstr>
      <vt:lpstr>Tesco Finance Dashboard | Final Project</vt:lpstr>
      <vt:lpstr>Our mission is to empower investors and financial enthusiasts with a comprehensive and user-friendly stocks dashboard that provides real-time data.</vt:lpstr>
      <vt:lpstr>The Team "Empowering Visionaries, Delivering Excellence."</vt:lpstr>
      <vt:lpstr>The Project</vt:lpstr>
      <vt:lpstr>Step 1</vt:lpstr>
      <vt:lpstr>Requirement Gathering</vt:lpstr>
      <vt:lpstr>Development</vt:lpstr>
      <vt:lpstr>Monthly Analysis data</vt:lpstr>
      <vt:lpstr>Our Design Journey</vt:lpstr>
      <vt:lpstr>Deployment</vt:lpstr>
      <vt:lpstr>The solution</vt:lpstr>
      <vt:lpstr>YouTube Link</vt:lpstr>
      <vt:lpstr>Questions?      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Finance Dashboard | Final Project</dc:title>
  <cp:lastModifiedBy>Ashima Dhawan</cp:lastModifiedBy>
  <cp:revision>20</cp:revision>
  <dcterms:modified xsi:type="dcterms:W3CDTF">2023-08-07T21:37:15Z</dcterms:modified>
</cp:coreProperties>
</file>